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2" r:id="rId1"/>
  </p:sldMasterIdLst>
  <p:notesMasterIdLst>
    <p:notesMasterId r:id="rId26"/>
  </p:notesMasterIdLst>
  <p:handoutMasterIdLst>
    <p:handoutMasterId r:id="rId27"/>
  </p:handoutMasterIdLst>
  <p:sldIdLst>
    <p:sldId id="257" r:id="rId2"/>
    <p:sldId id="295" r:id="rId3"/>
    <p:sldId id="321" r:id="rId4"/>
    <p:sldId id="323" r:id="rId5"/>
    <p:sldId id="324" r:id="rId6"/>
    <p:sldId id="326" r:id="rId7"/>
    <p:sldId id="298" r:id="rId8"/>
    <p:sldId id="328" r:id="rId9"/>
    <p:sldId id="329" r:id="rId10"/>
    <p:sldId id="327" r:id="rId11"/>
    <p:sldId id="305" r:id="rId12"/>
    <p:sldId id="330" r:id="rId13"/>
    <p:sldId id="331" r:id="rId14"/>
    <p:sldId id="340" r:id="rId15"/>
    <p:sldId id="341" r:id="rId16"/>
    <p:sldId id="342" r:id="rId17"/>
    <p:sldId id="335" r:id="rId18"/>
    <p:sldId id="336" r:id="rId19"/>
    <p:sldId id="334" r:id="rId20"/>
    <p:sldId id="339" r:id="rId21"/>
    <p:sldId id="337" r:id="rId22"/>
    <p:sldId id="338" r:id="rId23"/>
    <p:sldId id="332" r:id="rId24"/>
    <p:sldId id="33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07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76543" autoAdjust="0"/>
  </p:normalViewPr>
  <p:slideViewPr>
    <p:cSldViewPr snapToGrid="0">
      <p:cViewPr>
        <p:scale>
          <a:sx n="80" d="100"/>
          <a:sy n="80" d="100"/>
        </p:scale>
        <p:origin x="-8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notesViewPr>
    <p:cSldViewPr snapToGrid="0">
      <p:cViewPr varScale="1">
        <p:scale>
          <a:sx n="56" d="100"/>
          <a:sy n="56" d="100"/>
        </p:scale>
        <p:origin x="-249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154423958499299"/>
          <c:y val="4.7578001968503959E-2"/>
          <c:w val="0.73941369553734893"/>
          <c:h val="0.86903034272532376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Literary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4th Grade</c:v>
                </c:pt>
                <c:pt idx="1">
                  <c:v>8th Grade</c:v>
                </c:pt>
                <c:pt idx="2">
                  <c:v>12th Grade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45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Informational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4th Grade</c:v>
                </c:pt>
                <c:pt idx="1">
                  <c:v>8th Grade</c:v>
                </c:pt>
                <c:pt idx="2">
                  <c:v>12th Grade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</c:v>
                </c:pt>
                <c:pt idx="1">
                  <c:v>55</c:v>
                </c:pt>
                <c:pt idx="2">
                  <c:v>70</c:v>
                </c:pt>
              </c:numCache>
            </c:numRef>
          </c:val>
        </c:ser>
        <c:overlap val="100"/>
        <c:axId val="98235904"/>
        <c:axId val="98264192"/>
      </c:barChart>
      <c:catAx>
        <c:axId val="98235904"/>
        <c:scaling>
          <c:orientation val="minMax"/>
        </c:scaling>
        <c:axPos val="b"/>
        <c:tickLblPos val="nextTo"/>
        <c:crossAx val="98264192"/>
        <c:crosses val="autoZero"/>
        <c:auto val="1"/>
        <c:lblAlgn val="ctr"/>
        <c:lblOffset val="100"/>
      </c:catAx>
      <c:valAx>
        <c:axId val="98264192"/>
        <c:scaling>
          <c:orientation val="minMax"/>
        </c:scaling>
        <c:axPos val="l"/>
        <c:majorGridlines/>
        <c:numFmt formatCode="0%" sourceLinked="1"/>
        <c:tickLblPos val="nextTo"/>
        <c:crossAx val="9823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66132005544153"/>
          <c:y val="0.32934760061985852"/>
          <c:w val="0.22433863897729897"/>
          <c:h val="0.1384053475642723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56E4A-C5E2-447D-A396-5A8A7EFB8B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C2CBD3-905B-46B6-9EA1-F5552847968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Literacy</a:t>
          </a:r>
          <a:endParaRPr lang="en-US" dirty="0"/>
        </a:p>
      </dgm:t>
    </dgm:pt>
    <dgm:pt modelId="{C19FC080-7D08-4DD3-918D-75C41F0CC764}" type="parTrans" cxnId="{23C41532-BB77-4A36-833F-E1BAFF26735D}">
      <dgm:prSet/>
      <dgm:spPr/>
      <dgm:t>
        <a:bodyPr/>
        <a:lstStyle/>
        <a:p>
          <a:endParaRPr lang="en-US"/>
        </a:p>
      </dgm:t>
    </dgm:pt>
    <dgm:pt modelId="{7A5B0BBA-C4F1-44A3-A955-ABAD800EDD8B}" type="sibTrans" cxnId="{23C41532-BB77-4A36-833F-E1BAFF26735D}">
      <dgm:prSet/>
      <dgm:spPr/>
      <dgm:t>
        <a:bodyPr/>
        <a:lstStyle/>
        <a:p>
          <a:endParaRPr lang="en-US"/>
        </a:p>
      </dgm:t>
    </dgm:pt>
    <dgm:pt modelId="{2A283F55-F6C9-4AB9-AF9F-DC12F08CD14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Critical Thinking</a:t>
          </a:r>
          <a:endParaRPr lang="en-US" dirty="0"/>
        </a:p>
      </dgm:t>
    </dgm:pt>
    <dgm:pt modelId="{DB0C09F0-CBF1-4230-B542-3E39AC045CAE}" type="parTrans" cxnId="{2F5E2423-E1C1-4768-9315-7E1EFAA9715D}">
      <dgm:prSet/>
      <dgm:spPr/>
      <dgm:t>
        <a:bodyPr/>
        <a:lstStyle/>
        <a:p>
          <a:endParaRPr lang="en-US"/>
        </a:p>
      </dgm:t>
    </dgm:pt>
    <dgm:pt modelId="{00F32F93-4E46-4DD1-9E80-6F8F0D7DC79D}" type="sibTrans" cxnId="{2F5E2423-E1C1-4768-9315-7E1EFAA9715D}">
      <dgm:prSet/>
      <dgm:spPr/>
      <dgm:t>
        <a:bodyPr/>
        <a:lstStyle/>
        <a:p>
          <a:endParaRPr lang="en-US"/>
        </a:p>
      </dgm:t>
    </dgm:pt>
    <dgm:pt modelId="{3E2FE2E6-F7BF-4A64-BD67-C769D4ECBBA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Inquiry Process</a:t>
          </a:r>
          <a:endParaRPr lang="en-US" dirty="0"/>
        </a:p>
      </dgm:t>
    </dgm:pt>
    <dgm:pt modelId="{9EEBEF9C-4593-4F20-9951-E99384ECD85D}" type="parTrans" cxnId="{703DA5DD-94DA-40FA-AF5E-BC6D4ADD9D2C}">
      <dgm:prSet/>
      <dgm:spPr/>
      <dgm:t>
        <a:bodyPr/>
        <a:lstStyle/>
        <a:p>
          <a:endParaRPr lang="en-US"/>
        </a:p>
      </dgm:t>
    </dgm:pt>
    <dgm:pt modelId="{843517D3-A2D2-4159-8B4D-8045173355B9}" type="sibTrans" cxnId="{703DA5DD-94DA-40FA-AF5E-BC6D4ADD9D2C}">
      <dgm:prSet/>
      <dgm:spPr/>
      <dgm:t>
        <a:bodyPr/>
        <a:lstStyle/>
        <a:p>
          <a:endParaRPr lang="en-US"/>
        </a:p>
      </dgm:t>
    </dgm:pt>
    <dgm:pt modelId="{8D788CDF-52B9-4021-AC5F-10448A904A00}" type="pres">
      <dgm:prSet presAssocID="{54556E4A-C5E2-447D-A396-5A8A7EFB8B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EB7DE-FDC6-4A2C-AEB0-565BCFDA39FE}" type="pres">
      <dgm:prSet presAssocID="{ABC2CBD3-905B-46B6-9EA1-F5552847968E}" presName="node" presStyleLbl="node1" presStyleIdx="0" presStyleCnt="3" custLinFactNeighborX="-4479" custLinFactNeighborY="-28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935E0-0004-4689-B899-DCE3E85A1754}" type="pres">
      <dgm:prSet presAssocID="{7A5B0BBA-C4F1-44A3-A955-ABAD800EDD8B}" presName="sibTrans" presStyleCnt="0"/>
      <dgm:spPr/>
    </dgm:pt>
    <dgm:pt modelId="{91A1CAC1-5FCD-48AA-B459-D4E19BD80C55}" type="pres">
      <dgm:prSet presAssocID="{2A283F55-F6C9-4AB9-AF9F-DC12F08CD1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C63BA-3BF9-4F77-8717-E11041E3204D}" type="pres">
      <dgm:prSet presAssocID="{00F32F93-4E46-4DD1-9E80-6F8F0D7DC79D}" presName="sibTrans" presStyleCnt="0"/>
      <dgm:spPr/>
    </dgm:pt>
    <dgm:pt modelId="{7F480C4F-2F85-41F9-8609-80842ADEA885}" type="pres">
      <dgm:prSet presAssocID="{3E2FE2E6-F7BF-4A64-BD67-C769D4ECBB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4DC470-5D2D-4268-925E-2EF6291392B5}" type="presOf" srcId="{ABC2CBD3-905B-46B6-9EA1-F5552847968E}" destId="{FAFEB7DE-FDC6-4A2C-AEB0-565BCFDA39FE}" srcOrd="0" destOrd="0" presId="urn:microsoft.com/office/officeart/2005/8/layout/default"/>
    <dgm:cxn modelId="{2F5E2423-E1C1-4768-9315-7E1EFAA9715D}" srcId="{54556E4A-C5E2-447D-A396-5A8A7EFB8B79}" destId="{2A283F55-F6C9-4AB9-AF9F-DC12F08CD149}" srcOrd="1" destOrd="0" parTransId="{DB0C09F0-CBF1-4230-B542-3E39AC045CAE}" sibTransId="{00F32F93-4E46-4DD1-9E80-6F8F0D7DC79D}"/>
    <dgm:cxn modelId="{E9564E59-20C1-4AEC-AAF7-0F5B57A9E599}" type="presOf" srcId="{54556E4A-C5E2-447D-A396-5A8A7EFB8B79}" destId="{8D788CDF-52B9-4021-AC5F-10448A904A00}" srcOrd="0" destOrd="0" presId="urn:microsoft.com/office/officeart/2005/8/layout/default"/>
    <dgm:cxn modelId="{7EF85D77-CB02-4BBA-AECD-10163F8CFC79}" type="presOf" srcId="{3E2FE2E6-F7BF-4A64-BD67-C769D4ECBBA7}" destId="{7F480C4F-2F85-41F9-8609-80842ADEA885}" srcOrd="0" destOrd="0" presId="urn:microsoft.com/office/officeart/2005/8/layout/default"/>
    <dgm:cxn modelId="{23CAB526-06D2-4892-88E3-BABF7B6D6CEC}" type="presOf" srcId="{2A283F55-F6C9-4AB9-AF9F-DC12F08CD149}" destId="{91A1CAC1-5FCD-48AA-B459-D4E19BD80C55}" srcOrd="0" destOrd="0" presId="urn:microsoft.com/office/officeart/2005/8/layout/default"/>
    <dgm:cxn modelId="{703DA5DD-94DA-40FA-AF5E-BC6D4ADD9D2C}" srcId="{54556E4A-C5E2-447D-A396-5A8A7EFB8B79}" destId="{3E2FE2E6-F7BF-4A64-BD67-C769D4ECBBA7}" srcOrd="2" destOrd="0" parTransId="{9EEBEF9C-4593-4F20-9951-E99384ECD85D}" sibTransId="{843517D3-A2D2-4159-8B4D-8045173355B9}"/>
    <dgm:cxn modelId="{23C41532-BB77-4A36-833F-E1BAFF26735D}" srcId="{54556E4A-C5E2-447D-A396-5A8A7EFB8B79}" destId="{ABC2CBD3-905B-46B6-9EA1-F5552847968E}" srcOrd="0" destOrd="0" parTransId="{C19FC080-7D08-4DD3-918D-75C41F0CC764}" sibTransId="{7A5B0BBA-C4F1-44A3-A955-ABAD800EDD8B}"/>
    <dgm:cxn modelId="{96FEC80E-0905-41A0-94CC-98BC19ECBEC4}" type="presParOf" srcId="{8D788CDF-52B9-4021-AC5F-10448A904A00}" destId="{FAFEB7DE-FDC6-4A2C-AEB0-565BCFDA39FE}" srcOrd="0" destOrd="0" presId="urn:microsoft.com/office/officeart/2005/8/layout/default"/>
    <dgm:cxn modelId="{01B82F0A-9E56-44F3-ABB7-B0C34297554B}" type="presParOf" srcId="{8D788CDF-52B9-4021-AC5F-10448A904A00}" destId="{5A4935E0-0004-4689-B899-DCE3E85A1754}" srcOrd="1" destOrd="0" presId="urn:microsoft.com/office/officeart/2005/8/layout/default"/>
    <dgm:cxn modelId="{4FB757D3-E247-44B6-9C04-D855D75F974F}" type="presParOf" srcId="{8D788CDF-52B9-4021-AC5F-10448A904A00}" destId="{91A1CAC1-5FCD-48AA-B459-D4E19BD80C55}" srcOrd="2" destOrd="0" presId="urn:microsoft.com/office/officeart/2005/8/layout/default"/>
    <dgm:cxn modelId="{5ADD56B8-0C93-4187-8A55-32495661D8A5}" type="presParOf" srcId="{8D788CDF-52B9-4021-AC5F-10448A904A00}" destId="{3CEC63BA-3BF9-4F77-8717-E11041E3204D}" srcOrd="3" destOrd="0" presId="urn:microsoft.com/office/officeart/2005/8/layout/default"/>
    <dgm:cxn modelId="{787DC1BA-7119-4401-A2A4-40B0CCAF71EC}" type="presParOf" srcId="{8D788CDF-52B9-4021-AC5F-10448A904A00}" destId="{7F480C4F-2F85-41F9-8609-80842ADEA88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FEB7DE-FDC6-4A2C-AEB0-565BCFDA39FE}">
      <dsp:nvSpPr>
        <dsp:cNvPr id="0" name=""/>
        <dsp:cNvSpPr/>
      </dsp:nvSpPr>
      <dsp:spPr>
        <a:xfrm>
          <a:off x="197385" y="0"/>
          <a:ext cx="2923117" cy="175387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Literacy</a:t>
          </a:r>
          <a:endParaRPr lang="en-US" sz="4900" kern="1200" dirty="0"/>
        </a:p>
      </dsp:txBody>
      <dsp:txXfrm>
        <a:off x="197385" y="0"/>
        <a:ext cx="2923117" cy="1753870"/>
      </dsp:txXfrm>
    </dsp:sp>
    <dsp:sp modelId="{91A1CAC1-5FCD-48AA-B459-D4E19BD80C55}">
      <dsp:nvSpPr>
        <dsp:cNvPr id="0" name=""/>
        <dsp:cNvSpPr/>
      </dsp:nvSpPr>
      <dsp:spPr>
        <a:xfrm>
          <a:off x="3543740" y="1337"/>
          <a:ext cx="2923117" cy="175387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Critical Thinking</a:t>
          </a:r>
          <a:endParaRPr lang="en-US" sz="4900" kern="1200" dirty="0"/>
        </a:p>
      </dsp:txBody>
      <dsp:txXfrm>
        <a:off x="3543740" y="1337"/>
        <a:ext cx="2923117" cy="1753870"/>
      </dsp:txXfrm>
    </dsp:sp>
    <dsp:sp modelId="{7F480C4F-2F85-41F9-8609-80842ADEA885}">
      <dsp:nvSpPr>
        <dsp:cNvPr id="0" name=""/>
        <dsp:cNvSpPr/>
      </dsp:nvSpPr>
      <dsp:spPr>
        <a:xfrm>
          <a:off x="1936026" y="2047519"/>
          <a:ext cx="2923117" cy="175387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Inquiry Process</a:t>
          </a:r>
          <a:endParaRPr lang="en-US" sz="4900" kern="1200" dirty="0"/>
        </a:p>
      </dsp:txBody>
      <dsp:txXfrm>
        <a:off x="1936026" y="2047519"/>
        <a:ext cx="2923117" cy="1753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A1D8B938-6424-445B-B0B5-7EA49E7FA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75673D5F-1D90-475A-9853-118A4BF9F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22250" indent="-220663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457200" indent="-233363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677863" indent="-219075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912813" indent="-233363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849AE-F49E-4AC2-BB14-7DD1E7574AA1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73D5F-1D90-475A-9853-118A4BF9F7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Point of View will be a large aspect of helping with the common core. Use the Document Type built into the databases to help figure out the point of view.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10174-756C-4B52-94BB-9A47C3671E39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the best resources for multiple</a:t>
            </a:r>
            <a:r>
              <a:rPr lang="en-US" baseline="0" dirty="0" smtClean="0"/>
              <a:t> viewpoint, informational texts are not school textbooks, but reference books, magazines and newspaper articles.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73D5F-1D90-475A-9853-118A4BF9F7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73D5F-1D90-475A-9853-118A4BF9F7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search is the same for both In</a:t>
            </a:r>
            <a:r>
              <a:rPr lang="en-US" baseline="0" dirty="0" smtClean="0"/>
              <a:t> Context resources.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73D5F-1D90-475A-9853-118A4BF9F7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73D5F-1D90-475A-9853-118A4BF9F7F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resources in TEL provide all of these things, for</a:t>
            </a:r>
            <a:r>
              <a:rPr lang="en-US" baseline="0" dirty="0" smtClean="0"/>
              <a:t> teachers and students, at no additional cost to your school.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73D5F-1D90-475A-9853-118A4BF9F7F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73D5F-1D90-475A-9853-118A4BF9F7F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Here are today’s training objectives…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EB8F6-A0CA-4750-A319-69256BF0B85E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Common core was created by the council of chief state school officers and the national governors association. The goals…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73D5F-1D90-475A-9853-118A4BF9F7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</a:rPr>
              <a:t>To create a clear set of expectations for elementary and high school students nationwide. Kids need to graduate with the skills to compete in the global workplace. Here’s a link to the Common Core standards page…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73D5F-1D90-475A-9853-118A4BF9F7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Core does not mean that</a:t>
            </a:r>
            <a:r>
              <a:rPr lang="en-US" baseline="0" dirty="0" smtClean="0"/>
              <a:t> we’re all using the same books. It’s impractical, and teachers need the flexibility to select the resources they need.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73D5F-1D90-475A-9853-118A4BF9F7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schools in Tennessee are piloting the Common Core standards in ELA this school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73D5F-1D90-475A-9853-118A4BF9F7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The Common Core hopes to cover several key skill areas. Literacy, Critical Thinking, and the Inquiry Process. These skills are very familiar to librarians. We call them 21</a:t>
            </a:r>
            <a:r>
              <a:rPr lang="en-US" baseline="30000" dirty="0" smtClean="0">
                <a:latin typeface="Arial" pitchFamily="34" charset="0"/>
              </a:rPr>
              <a:t>st</a:t>
            </a:r>
            <a:r>
              <a:rPr lang="en-US" dirty="0" smtClean="0">
                <a:latin typeface="Arial" pitchFamily="34" charset="0"/>
              </a:rPr>
              <a:t> century skills or information literacy skills. This is what we do! 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It doesn’t get librarians</a:t>
            </a:r>
            <a:r>
              <a:rPr lang="en-US" baseline="0" dirty="0" smtClean="0">
                <a:latin typeface="Arial" pitchFamily="34" charset="0"/>
              </a:rPr>
              <a:t> invited to the party—even though we know having a full-time, qualified school librarian is the best way to raise reading scores. </a:t>
            </a:r>
          </a:p>
          <a:p>
            <a:endParaRPr lang="en-US" baseline="0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0D3BB-71CA-4082-9DDD-1C8F1760CB0C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now charts and graphs to help teachers figure</a:t>
            </a:r>
            <a:r>
              <a:rPr lang="en-US" baseline="0" dirty="0" smtClean="0"/>
              <a:t> out what they can use in their lesson plans. You’re still the best resource for finding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73D5F-1D90-475A-9853-118A4BF9F7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73D5F-1D90-475A-9853-118A4BF9F7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PowerSearch Plus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53A18A-86A7-4A5C-8FBF-7C06538DFD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PowerSearch Plus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46D30A-4970-4935-AC7C-A670BF3022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PowerSearch Plus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45C219-51DF-4174-91CE-539FE81766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PowerSearch Plus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ECB3E0-1196-48E7-8A4A-7DFAB18D9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C4C56804-280F-44CA-ABD0-946B28ECDA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r>
              <a:rPr lang="en-US" smtClean="0"/>
              <a:t>PowerSearch Plus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PowerSearch Plus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86B661-D10A-49CE-B110-893A27487B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PowerSearch Plus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B9AA0B-15CC-4A37-AC47-AF8AE9F4EF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PowerSearch Plus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F8A1C0-D846-4836-906A-52328294F7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PowerSearch Plus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D7942F-A063-4E0A-A010-02E981062C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21341" y="533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7457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dissolv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rds.yahoo.com/_ylt=A0WTefezg7FJm7oA3WOJzbkF;_ylu=X3oDMTBxOWloODYzBHBvcwM4BHNlYwNzcgR2dGlkA0kxMDZfMTI3/SIG=1lj48tdaf/EXP=1236456755/**http:/images.search.yahoo.com/images/view?back=http://images.search.yahoo.com/search/images?p=academic+journals&amp;fr=yfp-t-501&amp;ei=utf-8&amp;x=wrt&amp;w=316&amp;h=500&amp;imgurl=static.flickr.com/18/182837671_1364e10bbb.jpg&amp;rurl=http://www.flickr.com/photos/36787923@N00/182837671/&amp;size=126.3kB&amp;name=New+Journals&amp;p=academic+journals&amp;type=JPG&amp;oid=91eed5cd12ea7b48&amp;fusr=uniteclibrary&amp;tit=New+Journals&amp;hurl=http://www.flickr.com/photos/36787923@N00/&amp;no=8&amp;tt=29,544&amp;sigr=11ku4km2n&amp;sigi=11d67uod7&amp;sigb=12ssv1lq1&amp;sigh=11a1o9ui7" TargetMode="Externa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.cornelisen@tn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457200" y="2330635"/>
            <a:ext cx="84582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TEL and the Common Core</a:t>
            </a:r>
          </a:p>
        </p:txBody>
      </p:sp>
      <p:sp>
        <p:nvSpPr>
          <p:cNvPr id="307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540327" y="4291775"/>
            <a:ext cx="8229600" cy="6096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/>
            <a:r>
              <a:rPr lang="en-US" dirty="0" smtClean="0"/>
              <a:t>How TEL resources can help you implement </a:t>
            </a:r>
          </a:p>
          <a:p>
            <a:pPr marL="0" indent="0" eaLnBrk="1" hangingPunct="1"/>
            <a:r>
              <a:rPr lang="en-US" dirty="0" smtClean="0"/>
              <a:t>Common Core Standards in your library.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8291" y="5177641"/>
            <a:ext cx="2909454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Wendy Cornelisen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TEL Coordinator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Tennessee State Library 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shift begins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94390" y="1562986"/>
          <a:ext cx="7662532" cy="4816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64078" y="486888"/>
            <a:ext cx="8229600" cy="685800"/>
          </a:xfrm>
        </p:spPr>
        <p:txBody>
          <a:bodyPr>
            <a:noAutofit/>
          </a:bodyPr>
          <a:lstStyle/>
          <a:p>
            <a:r>
              <a:rPr lang="en-US" b="1" dirty="0" smtClean="0"/>
              <a:t>Multiple Viewpoints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00475" y="1219200"/>
            <a:ext cx="4886325" cy="2112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Students will </a:t>
            </a:r>
            <a:r>
              <a:rPr lang="en-US" b="1" dirty="0" smtClean="0"/>
              <a:t>compare and contrast sources, assemble evidence, and make contentions of their own</a:t>
            </a:r>
            <a:r>
              <a:rPr lang="en-US" dirty="0" smtClean="0"/>
              <a:t>.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</p:spPr>
        <p:txBody>
          <a:bodyPr/>
          <a:lstStyle/>
          <a:p>
            <a:fld id="{AA211D9D-86E8-41A1-8D3C-112F5A6C4755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710171" y="3445824"/>
            <a:ext cx="1133475" cy="720725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Cover Stories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2598573" y="5231844"/>
            <a:ext cx="1508125" cy="569912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Interviews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3766416" y="4407168"/>
            <a:ext cx="1346200" cy="509587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Editorials</a:t>
            </a:r>
          </a:p>
        </p:txBody>
      </p:sp>
      <p:sp>
        <p:nvSpPr>
          <p:cNvPr id="17416" name="Rectangle 4"/>
          <p:cNvSpPr>
            <a:spLocks noChangeArrowheads="1"/>
          </p:cNvSpPr>
          <p:nvPr/>
        </p:nvSpPr>
        <p:spPr bwMode="auto">
          <a:xfrm>
            <a:off x="6883400" y="4150241"/>
            <a:ext cx="1711325" cy="5080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Biographies</a:t>
            </a:r>
          </a:p>
        </p:txBody>
      </p:sp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5934797" y="4957763"/>
            <a:ext cx="1133475" cy="5080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Letters</a:t>
            </a:r>
          </a:p>
        </p:txBody>
      </p:sp>
      <p:sp>
        <p:nvSpPr>
          <p:cNvPr id="17418" name="Rectangle 4"/>
          <p:cNvSpPr>
            <a:spLocks noChangeArrowheads="1"/>
          </p:cNvSpPr>
          <p:nvPr/>
        </p:nvSpPr>
        <p:spPr bwMode="auto">
          <a:xfrm>
            <a:off x="4421724" y="5574434"/>
            <a:ext cx="1133475" cy="48895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Article</a:t>
            </a:r>
          </a:p>
        </p:txBody>
      </p:sp>
      <p:pic>
        <p:nvPicPr>
          <p:cNvPr id="17419" name="Picture 13" descr="docty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59" y="1638795"/>
            <a:ext cx="1958616" cy="4683125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20" name="Rectangle 4"/>
          <p:cNvSpPr>
            <a:spLocks noChangeArrowheads="1"/>
          </p:cNvSpPr>
          <p:nvPr/>
        </p:nvSpPr>
        <p:spPr bwMode="auto">
          <a:xfrm>
            <a:off x="5149129" y="3407744"/>
            <a:ext cx="1528762" cy="720725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Topic Overviews</a:t>
            </a:r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informational texts:</a:t>
            </a:r>
            <a:endParaRPr lang="en-US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7410" y="4049233"/>
            <a:ext cx="25257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10093" y="3615070"/>
            <a:ext cx="1330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Academic Journals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65451" y="3634562"/>
            <a:ext cx="135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Magazines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425535" y="6023751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Websites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661661" y="5928057"/>
            <a:ext cx="1335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Reference Books</a:t>
            </a:r>
          </a:p>
        </p:txBody>
      </p:sp>
      <p:pic>
        <p:nvPicPr>
          <p:cNvPr id="10" name="Picture 21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4730" y="1815178"/>
            <a:ext cx="10509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182833" y="325179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Videos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26805" y="5989674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Newspapers</a:t>
            </a:r>
          </a:p>
        </p:txBody>
      </p:sp>
      <p:pic>
        <p:nvPicPr>
          <p:cNvPr id="14" name="Picture 21" descr="new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206" y="4903383"/>
            <a:ext cx="12858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nbc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5366" y="2020186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encrypted-tbn2.gstatic.com/images?q=tbn:ANd9GcSlLu5CAaoftvS7eXuQXKBn-Afpl9_xjeBaKyYgZ0qqnG3y1PJ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4078" y="1599240"/>
            <a:ext cx="1532209" cy="1973299"/>
          </a:xfrm>
          <a:prstGeom prst="rect">
            <a:avLst/>
          </a:prstGeom>
          <a:noFill/>
        </p:spPr>
      </p:pic>
      <p:pic>
        <p:nvPicPr>
          <p:cNvPr id="16388" name="Picture 4" descr="http://callisto.ggsrv.com/imgsrv/FastFetch/UBER1/asrm_0001_0001_0_img0001-T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72934" y="4209568"/>
            <a:ext cx="1333500" cy="17335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you find all these? </a:t>
            </a:r>
            <a:endParaRPr lang="en-US" dirty="0"/>
          </a:p>
        </p:txBody>
      </p:sp>
      <p:pic>
        <p:nvPicPr>
          <p:cNvPr id="8" name="Content Placeholder 7" descr="logo new colors_Harge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5039" y="1908253"/>
            <a:ext cx="4611695" cy="3957132"/>
          </a:xfrm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users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 Info Bits</a:t>
            </a:r>
          </a:p>
          <a:p>
            <a:pPr lvl="1"/>
            <a:r>
              <a:rPr lang="en-US" dirty="0" smtClean="0"/>
              <a:t>Graphical kid-friendly interface</a:t>
            </a:r>
          </a:p>
          <a:p>
            <a:pPr lvl="1"/>
            <a:r>
              <a:rPr lang="en-US" i="1" dirty="0" smtClean="0"/>
              <a:t>It’s </a:t>
            </a:r>
            <a:r>
              <a:rPr lang="en-US" i="1" dirty="0" smtClean="0"/>
              <a:t>easier for teachers to use PowerSearch to find articles by Lexile </a:t>
            </a:r>
            <a:r>
              <a:rPr lang="en-US" i="1" dirty="0" smtClean="0"/>
              <a:t>score</a:t>
            </a:r>
            <a:endParaRPr lang="en-US" dirty="0" smtClean="0"/>
          </a:p>
          <a:p>
            <a:r>
              <a:rPr lang="en-US" dirty="0" smtClean="0"/>
              <a:t>World Book</a:t>
            </a:r>
          </a:p>
          <a:p>
            <a:pPr lvl="1"/>
            <a:r>
              <a:rPr lang="en-US" dirty="0" smtClean="0"/>
              <a:t>Most articles have a </a:t>
            </a:r>
            <a:r>
              <a:rPr lang="en-US" dirty="0" smtClean="0"/>
              <a:t>L</a:t>
            </a:r>
            <a:r>
              <a:rPr lang="en-US" dirty="0" smtClean="0"/>
              <a:t>exile score.</a:t>
            </a:r>
          </a:p>
          <a:p>
            <a:pPr lvl="1"/>
            <a:r>
              <a:rPr lang="en-US" dirty="0" smtClean="0"/>
              <a:t>Early World of Learning builds literacy</a:t>
            </a:r>
          </a:p>
          <a:p>
            <a:r>
              <a:rPr lang="en-US" dirty="0" smtClean="0"/>
              <a:t>Learning Express Library</a:t>
            </a:r>
          </a:p>
          <a:p>
            <a:pPr lvl="1"/>
            <a:r>
              <a:rPr lang="en-US" dirty="0" smtClean="0"/>
              <a:t>Math and Reading resources</a:t>
            </a:r>
          </a:p>
          <a:p>
            <a:pPr lvl="1"/>
            <a:r>
              <a:rPr lang="en-US" dirty="0" smtClean="0"/>
              <a:t>Grades 4 and 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TEL4U.org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41" y="1665069"/>
            <a:ext cx="7579761" cy="467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and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Book </a:t>
            </a:r>
          </a:p>
          <a:p>
            <a:pPr lvl="1"/>
            <a:r>
              <a:rPr lang="en-US" dirty="0" smtClean="0"/>
              <a:t>Student</a:t>
            </a:r>
          </a:p>
          <a:p>
            <a:pPr lvl="1"/>
            <a:r>
              <a:rPr lang="en-US" dirty="0" smtClean="0"/>
              <a:t>Discover</a:t>
            </a:r>
          </a:p>
          <a:p>
            <a:pPr lvl="1"/>
            <a:r>
              <a:rPr lang="en-US" dirty="0" smtClean="0"/>
              <a:t>Advanced</a:t>
            </a:r>
          </a:p>
          <a:p>
            <a:r>
              <a:rPr lang="en-US" dirty="0" smtClean="0"/>
              <a:t>Learning Express</a:t>
            </a:r>
          </a:p>
          <a:p>
            <a:pPr lvl="1"/>
            <a:r>
              <a:rPr lang="en-US" dirty="0" smtClean="0"/>
              <a:t>Adds more subjects to each level</a:t>
            </a:r>
          </a:p>
          <a:p>
            <a:pPr lvl="1"/>
            <a:r>
              <a:rPr lang="en-US" dirty="0" smtClean="0"/>
              <a:t>PSAT, ACT, SAT</a:t>
            </a:r>
          </a:p>
          <a:p>
            <a:r>
              <a:rPr lang="en-US" dirty="0" smtClean="0"/>
              <a:t>New Gale resources</a:t>
            </a:r>
          </a:p>
          <a:p>
            <a:pPr lvl="1"/>
            <a:r>
              <a:rPr lang="en-US" dirty="0" smtClean="0"/>
              <a:t>Student Resources in Context</a:t>
            </a:r>
          </a:p>
          <a:p>
            <a:pPr lvl="1"/>
            <a:r>
              <a:rPr lang="en-US" dirty="0" smtClean="0"/>
              <a:t>Opposing Viewpoints in Context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Resources in Context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420" y="1506255"/>
            <a:ext cx="6990801" cy="510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Opposing Viewpoints in Context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66" y="1529824"/>
            <a:ext cx="7661838" cy="503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type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Lexile score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Date</a:t>
            </a:r>
          </a:p>
          <a:p>
            <a:endParaRPr lang="en-US" dirty="0" smtClean="0"/>
          </a:p>
          <a:p>
            <a:r>
              <a:rPr lang="en-US" dirty="0" smtClean="0"/>
              <a:t>Content Type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2526742"/>
            <a:ext cx="5163540" cy="317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1574" y="477982"/>
            <a:ext cx="8229600" cy="10668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100" name="Content Placeholder 6"/>
          <p:cNvSpPr>
            <a:spLocks noGrp="1"/>
          </p:cNvSpPr>
          <p:nvPr>
            <p:ph idx="1"/>
          </p:nvPr>
        </p:nvSpPr>
        <p:spPr>
          <a:xfrm>
            <a:off x="469075" y="1548780"/>
            <a:ext cx="8229600" cy="432511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Common Core goals </a:t>
            </a:r>
          </a:p>
          <a:p>
            <a:pPr>
              <a:buNone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Databases can provide Common Core resources</a:t>
            </a:r>
          </a:p>
          <a:p>
            <a:pPr>
              <a:buFontTx/>
              <a:buChar char="•"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Search by Lexile score to find informational texts</a:t>
            </a:r>
          </a:p>
          <a:p>
            <a:pPr>
              <a:buNone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Find professional resources to </a:t>
            </a:r>
          </a:p>
          <a:p>
            <a:pPr>
              <a:buNone/>
            </a:pPr>
            <a:r>
              <a:rPr lang="en-US" sz="2400" dirty="0" smtClean="0"/>
              <a:t>    share with other teachers</a:t>
            </a:r>
          </a:p>
          <a:p>
            <a:endParaRPr lang="en-US" dirty="0" smtClean="0"/>
          </a:p>
        </p:txBody>
      </p:sp>
      <p:pic>
        <p:nvPicPr>
          <p:cNvPr id="4101" name="Picture 6" descr="cla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079" y="4461535"/>
            <a:ext cx="3109912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 Development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Research tools for educators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Search by Lexile score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Set up Journal Alerts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Create course packs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Save a list </a:t>
            </a:r>
            <a:r>
              <a:rPr lang="en-US" dirty="0" smtClean="0"/>
              <a:t>of articles, images, etc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Share with bookmark tool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Share resources with colleagues around the state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762" y="2645199"/>
            <a:ext cx="3981129" cy="115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Search Alert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 re-do the search and send the new results via email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Stay up-to-date with topics for lesson plans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Find book reviews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Collaborate with colleagues  anywhere in Tennessee </a:t>
            </a:r>
          </a:p>
        </p:txBody>
      </p:sp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1" y="426522"/>
            <a:ext cx="8229600" cy="1066800"/>
          </a:xfrm>
        </p:spPr>
        <p:txBody>
          <a:bodyPr/>
          <a:lstStyle/>
          <a:p>
            <a:r>
              <a:rPr lang="en-US" dirty="0" smtClean="0"/>
              <a:t>Advanced PowerSearch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755" y="1377539"/>
            <a:ext cx="5025273" cy="52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Students Need:</a:t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99" y="1448790"/>
            <a:ext cx="8116784" cy="4037610"/>
          </a:xfrm>
        </p:spPr>
        <p:txBody>
          <a:bodyPr/>
          <a:lstStyle/>
          <a:p>
            <a:r>
              <a:rPr lang="en-US" b="1" dirty="0" smtClean="0"/>
              <a:t>contextual information </a:t>
            </a:r>
            <a:r>
              <a:rPr lang="en-US" dirty="0" smtClean="0"/>
              <a:t>to be able understand what they've read,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resources that provide </a:t>
            </a:r>
            <a:r>
              <a:rPr lang="en-US" b="1" dirty="0" smtClean="0"/>
              <a:t>background and overview information,</a:t>
            </a:r>
            <a:r>
              <a:rPr lang="en-US" dirty="0" smtClean="0"/>
              <a:t> and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multiple perspectives</a:t>
            </a:r>
            <a:r>
              <a:rPr lang="en-US" dirty="0" smtClean="0"/>
              <a:t> to help them learn to interpret what they're reading.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8270"/>
            <a:ext cx="7677397" cy="126626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dirty="0" smtClean="0">
              <a:hlinkClick r:id="rId3"/>
            </a:endParaRPr>
          </a:p>
          <a:p>
            <a:pPr algn="ctr">
              <a:buNone/>
            </a:pPr>
            <a:endParaRPr lang="en-US" dirty="0" smtClean="0">
              <a:hlinkClick r:id="rId3"/>
            </a:endParaRPr>
          </a:p>
          <a:p>
            <a:pPr algn="ctr">
              <a:buNone/>
            </a:pPr>
            <a:endParaRPr lang="en-US" dirty="0" smtClean="0">
              <a:hlinkClick r:id="rId3"/>
            </a:endParaRPr>
          </a:p>
          <a:p>
            <a:pPr algn="ctr">
              <a:buNone/>
            </a:pPr>
            <a:endParaRPr lang="en-US" dirty="0" smtClean="0">
              <a:hlinkClick r:id="rId3"/>
            </a:endParaRPr>
          </a:p>
          <a:p>
            <a:pPr algn="ctr">
              <a:buNone/>
            </a:pPr>
            <a:endParaRPr lang="en-US" dirty="0" smtClean="0">
              <a:hlinkClick r:id="rId3"/>
            </a:endParaRPr>
          </a:p>
          <a:p>
            <a:pPr algn="ctr">
              <a:buNone/>
            </a:pPr>
            <a:endParaRPr lang="en-US" dirty="0" smtClean="0">
              <a:hlinkClick r:id="rId3"/>
            </a:endParaRPr>
          </a:p>
          <a:p>
            <a:pPr algn="ctr">
              <a:buNone/>
            </a:pPr>
            <a:endParaRPr lang="en-US" dirty="0" smtClean="0">
              <a:hlinkClick r:id="rId3"/>
            </a:endParaRPr>
          </a:p>
          <a:p>
            <a:pPr algn="ctr">
              <a:buNone/>
            </a:pPr>
            <a:endParaRPr lang="en-US" dirty="0" smtClean="0">
              <a:hlinkClick r:id="rId3"/>
            </a:endParaRPr>
          </a:p>
          <a:p>
            <a:pPr algn="ctr">
              <a:buNone/>
            </a:pPr>
            <a:r>
              <a:rPr lang="en-US" sz="14400" dirty="0" smtClean="0">
                <a:hlinkClick r:id="rId3"/>
              </a:rPr>
              <a:t>wendy.cornelisen@tn.gov</a:t>
            </a:r>
            <a:endParaRPr lang="en-US" sz="14400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5" name="Picture 2" descr="http://callisto.ggsrv.com/imgsrv/FastFetch/UBER1/ZI-1299-2012-APR00-IDSI-18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9848" y="1093836"/>
            <a:ext cx="2548432" cy="496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74" y="501732"/>
            <a:ext cx="8229600" cy="1066800"/>
          </a:xfrm>
        </p:spPr>
        <p:txBody>
          <a:bodyPr/>
          <a:lstStyle/>
          <a:p>
            <a:r>
              <a:rPr lang="en-US" dirty="0" smtClean="0"/>
              <a:t>The Situation</a:t>
            </a:r>
            <a:endParaRPr lang="en-US" dirty="0"/>
          </a:p>
        </p:txBody>
      </p:sp>
      <p:grpSp>
        <p:nvGrpSpPr>
          <p:cNvPr id="8" name="Group 33"/>
          <p:cNvGrpSpPr/>
          <p:nvPr/>
        </p:nvGrpSpPr>
        <p:grpSpPr>
          <a:xfrm>
            <a:off x="1128156" y="1371603"/>
            <a:ext cx="6532101" cy="4952998"/>
            <a:chOff x="1901068" y="1371602"/>
            <a:chExt cx="5150362" cy="5029197"/>
          </a:xfrm>
          <a:solidFill>
            <a:schemeClr val="accent2"/>
          </a:solidFill>
        </p:grpSpPr>
        <p:sp>
          <p:nvSpPr>
            <p:cNvPr id="10" name="AutoShap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blackWhite">
            <a:xfrm flipH="1" flipV="1">
              <a:off x="5679832" y="2785696"/>
              <a:ext cx="1371598" cy="2206175"/>
            </a:xfrm>
            <a:prstGeom prst="rightArrow">
              <a:avLst>
                <a:gd name="adj1" fmla="val 67806"/>
                <a:gd name="adj2" fmla="val 20509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SzPct val="120000"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blackWhite">
            <a:xfrm flipV="1">
              <a:off x="1901068" y="2785695"/>
              <a:ext cx="1495692" cy="2245511"/>
            </a:xfrm>
            <a:prstGeom prst="rightArrow">
              <a:avLst>
                <a:gd name="adj1" fmla="val 67806"/>
                <a:gd name="adj2" fmla="val 20509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SzPct val="120000"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White">
            <a:xfrm rot="5400000" flipV="1">
              <a:off x="3848100" y="954313"/>
              <a:ext cx="1371598" cy="2206175"/>
            </a:xfrm>
            <a:prstGeom prst="rightArrow">
              <a:avLst>
                <a:gd name="adj1" fmla="val 67806"/>
                <a:gd name="adj2" fmla="val 20509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SzPct val="120000"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AutoShap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blackWhite">
            <a:xfrm rot="16200000">
              <a:off x="3848100" y="4611912"/>
              <a:ext cx="1371598" cy="2206175"/>
            </a:xfrm>
            <a:prstGeom prst="rightArrow">
              <a:avLst>
                <a:gd name="adj1" fmla="val 67806"/>
                <a:gd name="adj2" fmla="val 20509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SzPct val="120000"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White">
            <a:xfrm>
              <a:off x="3911868" y="1634612"/>
              <a:ext cx="1249362" cy="609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895350" eaLnBrk="0" hangingPunct="0">
                <a:buSzPct val="120000"/>
                <a:defRPr/>
              </a:pPr>
              <a:r>
                <a:rPr lang="en-US" sz="1300" b="1" dirty="0">
                  <a:latin typeface="+mn-lt"/>
                  <a:ea typeface="ＭＳ Ｐゴシック" pitchFamily="29" charset="-128"/>
                  <a:cs typeface="+mn-cs"/>
                </a:rPr>
                <a:t>Only 21% of adults in </a:t>
              </a:r>
              <a:r>
                <a:rPr lang="en-US" sz="1300" b="1" dirty="0" smtClean="0">
                  <a:latin typeface="+mn-lt"/>
                  <a:ea typeface="ＭＳ Ｐゴシック" pitchFamily="29" charset="-128"/>
                  <a:cs typeface="+mn-cs"/>
                </a:rPr>
                <a:t>TN </a:t>
              </a:r>
              <a:r>
                <a:rPr lang="en-US" sz="1300" b="1" dirty="0">
                  <a:latin typeface="+mn-lt"/>
                  <a:ea typeface="ＭＳ Ｐゴシック" pitchFamily="29" charset="-128"/>
                  <a:cs typeface="+mn-cs"/>
                </a:rPr>
                <a:t>have a college degree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blackWhite">
            <a:xfrm>
              <a:off x="2025163" y="3487108"/>
              <a:ext cx="1265154" cy="812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895350" eaLnBrk="0" hangingPunct="0">
                <a:buSzPct val="120000"/>
                <a:defRPr/>
              </a:pPr>
              <a:r>
                <a:rPr lang="en-US" sz="1300" b="1" dirty="0" smtClean="0">
                  <a:latin typeface="+mn-lt"/>
                  <a:ea typeface="ＭＳ Ｐゴシック" pitchFamily="29" charset="-128"/>
                  <a:cs typeface="+mn-cs"/>
                </a:rPr>
                <a:t>TN </a:t>
              </a:r>
              <a:r>
                <a:rPr lang="en-US" sz="1300" b="1" dirty="0">
                  <a:latin typeface="+mn-lt"/>
                  <a:ea typeface="ＭＳ Ｐゴシック" pitchFamily="29" charset="-128"/>
                  <a:cs typeface="+mn-cs"/>
                </a:rPr>
                <a:t>ranks </a:t>
              </a:r>
              <a:r>
                <a:rPr lang="en-US" sz="1300" b="1" dirty="0" smtClean="0">
                  <a:latin typeface="+mn-lt"/>
                  <a:ea typeface="ＭＳ Ｐゴシック" pitchFamily="29" charset="-128"/>
                  <a:cs typeface="+mn-cs"/>
                </a:rPr>
                <a:t>46</a:t>
              </a:r>
              <a:r>
                <a:rPr lang="en-US" sz="1300" b="1" baseline="30000" dirty="0" smtClean="0">
                  <a:latin typeface="+mn-lt"/>
                  <a:ea typeface="ＭＳ Ｐゴシック" pitchFamily="29" charset="-128"/>
                  <a:cs typeface="+mn-cs"/>
                </a:rPr>
                <a:t>th</a:t>
              </a:r>
              <a:r>
                <a:rPr lang="en-US" sz="1300" b="1" dirty="0" smtClean="0">
                  <a:latin typeface="+mn-lt"/>
                  <a:ea typeface="ＭＳ Ｐゴシック" pitchFamily="29" charset="-128"/>
                  <a:cs typeface="+mn-cs"/>
                </a:rPr>
                <a:t> </a:t>
              </a:r>
              <a:r>
                <a:rPr lang="en-US" sz="1300" b="1" dirty="0">
                  <a:latin typeface="+mn-lt"/>
                  <a:ea typeface="ＭＳ Ｐゴシック" pitchFamily="29" charset="-128"/>
                  <a:cs typeface="+mn-cs"/>
                </a:rPr>
                <a:t>in 4</a:t>
              </a:r>
              <a:r>
                <a:rPr lang="en-US" sz="1300" b="1" baseline="30000" dirty="0">
                  <a:latin typeface="+mn-lt"/>
                  <a:ea typeface="ＭＳ Ｐゴシック" pitchFamily="29" charset="-128"/>
                  <a:cs typeface="+mn-cs"/>
                </a:rPr>
                <a:t>th</a:t>
              </a:r>
              <a:r>
                <a:rPr lang="en-US" sz="1300" b="1" dirty="0">
                  <a:latin typeface="+mn-lt"/>
                  <a:ea typeface="ＭＳ Ｐゴシック" pitchFamily="29" charset="-128"/>
                  <a:cs typeface="+mn-cs"/>
                </a:rPr>
                <a:t> grade </a:t>
              </a:r>
              <a:r>
                <a:rPr lang="en-US" sz="1300" b="1" dirty="0" smtClean="0">
                  <a:latin typeface="+mn-lt"/>
                  <a:ea typeface="ＭＳ Ｐゴシック" pitchFamily="29" charset="-128"/>
                  <a:cs typeface="+mn-cs"/>
                </a:rPr>
                <a:t>math and 41</a:t>
              </a:r>
              <a:r>
                <a:rPr lang="en-US" sz="1300" b="1" baseline="30000" dirty="0" smtClean="0">
                  <a:latin typeface="+mn-lt"/>
                  <a:ea typeface="ＭＳ Ｐゴシック" pitchFamily="29" charset="-128"/>
                  <a:cs typeface="+mn-cs"/>
                </a:rPr>
                <a:t>st</a:t>
              </a:r>
              <a:r>
                <a:rPr lang="en-US" sz="1300" b="1" dirty="0" smtClean="0">
                  <a:latin typeface="+mn-lt"/>
                  <a:ea typeface="ＭＳ Ｐゴシック" pitchFamily="29" charset="-128"/>
                  <a:cs typeface="+mn-cs"/>
                </a:rPr>
                <a:t> in 4</a:t>
              </a:r>
              <a:r>
                <a:rPr lang="en-US" sz="1300" b="1" baseline="30000" dirty="0" smtClean="0">
                  <a:latin typeface="+mn-lt"/>
                  <a:ea typeface="ＭＳ Ｐゴシック" pitchFamily="29" charset="-128"/>
                  <a:cs typeface="+mn-cs"/>
                </a:rPr>
                <a:t>th</a:t>
              </a:r>
              <a:r>
                <a:rPr lang="en-US" sz="1300" b="1" dirty="0" smtClean="0">
                  <a:latin typeface="+mn-lt"/>
                  <a:ea typeface="ＭＳ Ｐゴシック" pitchFamily="29" charset="-128"/>
                  <a:cs typeface="+mn-cs"/>
                </a:rPr>
                <a:t> grade reading nationally</a:t>
              </a:r>
              <a:endParaRPr lang="en-US" sz="1300" b="1" dirty="0">
                <a:latin typeface="+mn-lt"/>
                <a:ea typeface="ＭＳ Ｐゴシック" pitchFamily="29" charset="-128"/>
                <a:cs typeface="+mn-c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blackWhite">
            <a:xfrm>
              <a:off x="5850148" y="3472550"/>
              <a:ext cx="1162050" cy="812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895350" eaLnBrk="0" hangingPunct="0">
                <a:buSzPct val="120000"/>
                <a:defRPr/>
              </a:pPr>
              <a:r>
                <a:rPr lang="en-US" sz="1300" b="1" dirty="0">
                  <a:latin typeface="+mn-lt"/>
                  <a:ea typeface="ＭＳ Ｐゴシック" pitchFamily="29" charset="-128"/>
                  <a:cs typeface="+mn-cs"/>
                </a:rPr>
                <a:t>54% of new jobs will require post-secondary </a:t>
              </a:r>
              <a:r>
                <a:rPr lang="en-US" sz="1300" b="1" dirty="0" smtClean="0">
                  <a:latin typeface="+mn-lt"/>
                  <a:ea typeface="ＭＳ Ｐゴシック" pitchFamily="29" charset="-128"/>
                  <a:cs typeface="+mn-cs"/>
                </a:rPr>
                <a:t>education</a:t>
              </a:r>
              <a:endParaRPr lang="en-US" sz="1300" b="1" dirty="0">
                <a:latin typeface="+mn-lt"/>
                <a:ea typeface="ＭＳ Ｐゴシック" pitchFamily="29" charset="-128"/>
                <a:cs typeface="+mn-cs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blackWhite">
            <a:xfrm>
              <a:off x="3886200" y="5444458"/>
              <a:ext cx="1249362" cy="812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 defTabSz="895350" eaLnBrk="0" hangingPunct="0">
                <a:buSzPct val="120000"/>
                <a:defRPr/>
              </a:pPr>
              <a:r>
                <a:rPr lang="en-US" sz="1300" b="1" dirty="0">
                  <a:latin typeface="+mn-lt"/>
                  <a:ea typeface="ＭＳ Ｐゴシック" pitchFamily="29" charset="-128"/>
                  <a:cs typeface="+mn-cs"/>
                </a:rPr>
                <a:t>Only </a:t>
              </a:r>
              <a:r>
                <a:rPr lang="en-US" sz="1300" b="1" dirty="0" smtClean="0">
                  <a:latin typeface="+mn-lt"/>
                  <a:ea typeface="ＭＳ Ｐゴシック" pitchFamily="29" charset="-128"/>
                  <a:cs typeface="+mn-cs"/>
                </a:rPr>
                <a:t>15% of Tennessee’s high school seniors are college ready</a:t>
              </a:r>
              <a:endParaRPr lang="en-US" sz="1300" b="1" dirty="0">
                <a:latin typeface="+mn-lt"/>
                <a:ea typeface="ＭＳ Ｐゴシック" pitchFamily="29" charset="-128"/>
                <a:cs typeface="+mn-cs"/>
              </a:endParaRPr>
            </a:p>
          </p:txBody>
        </p:sp>
      </p:grp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52399" y="6457890"/>
            <a:ext cx="8729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ＭＳ Ｐゴシック" pitchFamily="29" charset="-128"/>
              </a:rPr>
              <a:t>Sources: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ＭＳ Ｐゴシック" pitchFamily="29" charset="-128"/>
              </a:rPr>
              <a:t>“Projections of Jobs and Education Requirements Through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ＭＳ Ｐゴシック" pitchFamily="29" charset="-128"/>
              </a:rPr>
              <a:t>2018” (The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ＭＳ Ｐゴシック" pitchFamily="29" charset="-128"/>
              </a:rPr>
              <a:t>Georgetown University Center on Education and the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ＭＳ Ｐゴシック" pitchFamily="29" charset="-128"/>
              </a:rPr>
              <a:t>Workforce), </a:t>
            </a:r>
          </a:p>
          <a:p>
            <a:pPr eaLnBrk="0" hangingPunct="0"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ＭＳ Ｐゴシック" pitchFamily="29" charset="-128"/>
              </a:rPr>
              <a:t>2011 NCES NAEP data, ACT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ＭＳ Ｐゴシック" pitchFamily="29" charset="-12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61252" y="2743200"/>
            <a:ext cx="2828910" cy="220881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455720" y="3408218"/>
            <a:ext cx="209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Tennessee’s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Competitiveness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1049" y="4429496"/>
            <a:ext cx="43760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200" b="1" spc="41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“A clear set of expectations for elementary and high school students nationwide.”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551" y="1950997"/>
            <a:ext cx="5089525" cy="2122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spc="14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“To make sure that kids graduate high school with the knowledge and skills to succeed in college and, ultimately, to contribute to an increasingly competitive global workforce.” </a:t>
            </a:r>
            <a:endParaRPr lang="en-US" sz="2200" spc="14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678035" y="828284"/>
            <a:ext cx="3130550" cy="923925"/>
          </a:xfrm>
          <a:prstGeom prst="rect">
            <a:avLst/>
          </a:prstGeom>
          <a:solidFill>
            <a:schemeClr val="tx2"/>
          </a:solidFill>
          <a:ln w="25400">
            <a:solidFill>
              <a:schemeClr val="accent1">
                <a:alpha val="94901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>
              <a:hlinkClick r:id="rId3"/>
            </a:endParaRPr>
          </a:p>
          <a:p>
            <a:pPr algn="ctr"/>
            <a:r>
              <a:rPr lang="en-US">
                <a:hlinkClick r:id="rId3"/>
              </a:rPr>
              <a:t>www.corestandards.org</a:t>
            </a:r>
          </a:p>
          <a:p>
            <a:pPr algn="ctr"/>
            <a:r>
              <a:rPr lang="en-US">
                <a:hlinkClick r:id="rId3"/>
              </a:rPr>
              <a:t> </a:t>
            </a:r>
            <a:endParaRPr lang="en-US"/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the goals: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Using the same books as everyone else</a:t>
            </a:r>
          </a:p>
          <a:p>
            <a:pPr lvl="1"/>
            <a:r>
              <a:rPr lang="en-US" dirty="0" smtClean="0"/>
              <a:t>There are many paths to creating college- and career-ready graduates. 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Making Lexile* the only important factor</a:t>
            </a:r>
          </a:p>
          <a:p>
            <a:pPr lvl="1"/>
            <a:r>
              <a:rPr lang="en-US" dirty="0" smtClean="0"/>
              <a:t>It’s one of 3 factors: quality and task are also important. </a:t>
            </a:r>
          </a:p>
          <a:p>
            <a:endParaRPr lang="en-US" dirty="0" smtClean="0"/>
          </a:p>
          <a:p>
            <a:r>
              <a:rPr lang="en-US" i="1" dirty="0" smtClean="0"/>
              <a:t>Taking away all the fun books</a:t>
            </a:r>
          </a:p>
          <a:p>
            <a:pPr lvl="1"/>
            <a:r>
              <a:rPr lang="en-US" dirty="0" smtClean="0"/>
              <a:t>Just because it’s not in the standards doesn’t mean reading for pleasure is forbidden.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Tennessee’s Timeline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65" y="2127812"/>
            <a:ext cx="8229600" cy="187164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7"/>
          <p:cNvSpPr>
            <a:spLocks noGrp="1"/>
          </p:cNvSpPr>
          <p:nvPr>
            <p:ph type="title"/>
          </p:nvPr>
        </p:nvSpPr>
        <p:spPr>
          <a:xfrm>
            <a:off x="478465" y="510363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Components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56299" y="2004307"/>
          <a:ext cx="6795170" cy="380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</p:spPr>
        <p:txBody>
          <a:bodyPr/>
          <a:lstStyle/>
          <a:p>
            <a:fld id="{B4CF792D-C1C6-4A55-854D-AC70C9023C71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Texts</a:t>
            </a:r>
            <a:endParaRPr lang="en-US" dirty="0"/>
          </a:p>
        </p:txBody>
      </p:sp>
      <p:pic>
        <p:nvPicPr>
          <p:cNvPr id="23554" name="Picture 2" descr="Fig.1: The Standards' Model of Text Complex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005" y="1461530"/>
            <a:ext cx="3342537" cy="3097418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665020" y="1864427"/>
            <a:ext cx="2873828" cy="2030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is it complex? </a:t>
            </a:r>
          </a:p>
          <a:p>
            <a:pPr algn="ctr"/>
            <a:r>
              <a:rPr lang="en-US" dirty="0" smtClean="0"/>
              <a:t>Layout, structure, knowledge demand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 flipV="1">
            <a:off x="6020790" y="1826822"/>
            <a:ext cx="2873828" cy="2030680"/>
          </a:xfrm>
          <a:prstGeom prst="rightArrow">
            <a:avLst>
              <a:gd name="adj1" fmla="val 429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is it complex? </a:t>
            </a:r>
          </a:p>
          <a:p>
            <a:pPr algn="ctr"/>
            <a:r>
              <a:rPr lang="en-US" dirty="0" smtClean="0"/>
              <a:t>Lexile, word count, measureable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6200000" flipV="1">
            <a:off x="3636819" y="4301836"/>
            <a:ext cx="2404753" cy="2363189"/>
          </a:xfrm>
          <a:prstGeom prst="rightArrow">
            <a:avLst>
              <a:gd name="adj1" fmla="val 429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What does the reader have to know before-hand?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26" y="505047"/>
            <a:ext cx="8382000" cy="1069848"/>
          </a:xfrm>
        </p:spPr>
        <p:txBody>
          <a:bodyPr/>
          <a:lstStyle/>
          <a:p>
            <a:r>
              <a:rPr lang="en-US" dirty="0" smtClean="0"/>
              <a:t>Informational   vs.   Non-Fiction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1632" y="1889812"/>
            <a:ext cx="4041648" cy="215056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Non-fiction, based on facts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Informs the reader about the social or natural world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Does not include characters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75774" y="1911077"/>
            <a:ext cx="4041775" cy="210803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Includes informational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Procedural: recipes, instructions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Narrative: tells a true story that reads like a novel</a:t>
            </a:r>
          </a:p>
        </p:txBody>
      </p:sp>
      <p:pic>
        <p:nvPicPr>
          <p:cNvPr id="8" name="Picture 6" descr="http://t1.gstatic.com/images?q=tbn:ANd9GcSxO5kS1aWoFaAoqxE4GDlzbV0hgFpeK_xKu68MyLpTxqd7U6E2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926" y="3657600"/>
            <a:ext cx="1822209" cy="263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nfo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13" y="3934939"/>
            <a:ext cx="2244909" cy="168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 descr="Into the Wild"/>
          <p:cNvSpPr>
            <a:spLocks noChangeAspect="1" noChangeArrowheads="1"/>
          </p:cNvSpPr>
          <p:nvPr/>
        </p:nvSpPr>
        <p:spPr bwMode="auto">
          <a:xfrm>
            <a:off x="155575" y="-776288"/>
            <a:ext cx="110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Into the Wild"/>
          <p:cNvSpPr>
            <a:spLocks noChangeAspect="1" noChangeArrowheads="1"/>
          </p:cNvSpPr>
          <p:nvPr/>
        </p:nvSpPr>
        <p:spPr bwMode="auto">
          <a:xfrm>
            <a:off x="155575" y="-776288"/>
            <a:ext cx="110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Into the Wild"/>
          <p:cNvSpPr>
            <a:spLocks noChangeAspect="1" noChangeArrowheads="1"/>
          </p:cNvSpPr>
          <p:nvPr/>
        </p:nvSpPr>
        <p:spPr bwMode="auto">
          <a:xfrm>
            <a:off x="155575" y="-776288"/>
            <a:ext cx="110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8" descr="Into the Wild"/>
          <p:cNvSpPr>
            <a:spLocks noChangeAspect="1" noChangeArrowheads="1"/>
          </p:cNvSpPr>
          <p:nvPr/>
        </p:nvSpPr>
        <p:spPr bwMode="auto">
          <a:xfrm>
            <a:off x="155575" y="-776288"/>
            <a:ext cx="110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4" name="Picture 10" descr="http://upload.wikimedia.org/wikipedia/en/thumb/8/8a/Into-the-wild.jpg/220px-Into-the-wi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7370" y="3844492"/>
            <a:ext cx="1758285" cy="2589475"/>
          </a:xfrm>
          <a:prstGeom prst="rect">
            <a:avLst/>
          </a:prstGeom>
          <a:noFill/>
        </p:spPr>
      </p:pic>
      <p:pic>
        <p:nvPicPr>
          <p:cNvPr id="21518" name="Picture 14" descr="The LEGO Ideas Bo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3778" y="3913351"/>
            <a:ext cx="2077264" cy="24631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3549</TotalTime>
  <Words>907</Words>
  <Application>Microsoft Office PowerPoint</Application>
  <PresentationFormat>On-screen Show (4:3)</PresentationFormat>
  <Paragraphs>174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Urban</vt:lpstr>
      <vt:lpstr>TEL and the Common Core</vt:lpstr>
      <vt:lpstr>Overview</vt:lpstr>
      <vt:lpstr>The Situation</vt:lpstr>
      <vt:lpstr>Common Core Goals</vt:lpstr>
      <vt:lpstr>Not the goals: </vt:lpstr>
      <vt:lpstr>Tennessee’s Timeline</vt:lpstr>
      <vt:lpstr>Key Components</vt:lpstr>
      <vt:lpstr>Complex Texts</vt:lpstr>
      <vt:lpstr>Informational   vs.   Non-Fiction</vt:lpstr>
      <vt:lpstr>The shift begins</vt:lpstr>
      <vt:lpstr>Multiple Viewpoints</vt:lpstr>
      <vt:lpstr>Sources for informational texts:</vt:lpstr>
      <vt:lpstr>Where can you find all these? </vt:lpstr>
      <vt:lpstr>Elementary users </vt:lpstr>
      <vt:lpstr>TEL4U.org</vt:lpstr>
      <vt:lpstr>Middle and High School</vt:lpstr>
      <vt:lpstr>Student Resources in Context</vt:lpstr>
      <vt:lpstr>Opposing Viewpoints in Context</vt:lpstr>
      <vt:lpstr>Advanced Search </vt:lpstr>
      <vt:lpstr>Professional Development Resources</vt:lpstr>
      <vt:lpstr>Create a Search Alert</vt:lpstr>
      <vt:lpstr>Advanced PowerSearch</vt:lpstr>
      <vt:lpstr>Students Need: </vt:lpstr>
      <vt:lpstr>Questions? </vt:lpstr>
    </vt:vector>
  </TitlesOfParts>
  <Manager/>
  <Company>Cengage Learning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Gale PowerPoint Template</dc:title>
  <dc:subject/>
  <dc:creator>Cengage Learning</dc:creator>
  <cp:keywords/>
  <dc:description/>
  <cp:lastModifiedBy>wendy </cp:lastModifiedBy>
  <cp:revision>154</cp:revision>
  <dcterms:created xsi:type="dcterms:W3CDTF">2007-08-22T16:21:22Z</dcterms:created>
  <dcterms:modified xsi:type="dcterms:W3CDTF">2012-10-29T18:07:26Z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